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79" r:id="rId3"/>
    <p:sldId id="282" r:id="rId4"/>
    <p:sldId id="283" r:id="rId5"/>
    <p:sldId id="294" r:id="rId6"/>
    <p:sldId id="301" r:id="rId7"/>
    <p:sldId id="287" r:id="rId8"/>
    <p:sldId id="286" r:id="rId9"/>
    <p:sldId id="288" r:id="rId10"/>
    <p:sldId id="289" r:id="rId11"/>
    <p:sldId id="295" r:id="rId12"/>
    <p:sldId id="302" r:id="rId13"/>
    <p:sldId id="290" r:id="rId14"/>
    <p:sldId id="303" r:id="rId15"/>
    <p:sldId id="29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4C970-6ABA-40D8-9B72-D535F91DA2F8}" type="datetimeFigureOut">
              <a:rPr lang="en-US" smtClean="0"/>
              <a:pPr/>
              <a:t>6/21/2011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62CF0-BF43-4477-9137-4921A236F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Providing Performance Guarantees in </a:t>
            </a:r>
            <a:r>
              <a:rPr lang="en-US" dirty="0" err="1" smtClean="0"/>
              <a:t>Multipass</a:t>
            </a:r>
            <a:r>
              <a:rPr lang="en-US" dirty="0" smtClean="0"/>
              <a:t> Network Processors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713480"/>
          <a:ext cx="81534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Isaac </a:t>
                      </a:r>
                      <a:r>
                        <a:rPr lang="en-US" sz="20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Keslassy</a:t>
                      </a:r>
                      <a:endParaRPr lang="en-US" sz="20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Kirill</a:t>
                      </a:r>
                      <a:r>
                        <a:rPr lang="en-US" sz="20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Kogan</a:t>
                      </a:r>
                      <a:endParaRPr lang="en-US" sz="20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Gabriel </a:t>
                      </a:r>
                      <a:r>
                        <a:rPr lang="en-US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Scalosub</a:t>
                      </a:r>
                      <a:endParaRPr lang="en-US" sz="20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Michael Segal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EE, </a:t>
                      </a:r>
                      <a:r>
                        <a:rPr lang="en-US" sz="1600" b="0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Technion</a:t>
                      </a:r>
                      <a:endParaRPr lang="en-US" sz="1600" b="0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CISCO &amp; </a:t>
                      </a:r>
                    </a:p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CSE, BGU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CSE, BGU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CSE, BGU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Preemptions Free?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packets “cost” more than recycled packets</a:t>
            </a:r>
          </a:p>
          <a:p>
            <a:pPr lvl="1"/>
            <a:r>
              <a:rPr lang="en-US" dirty="0" smtClean="0"/>
              <a:t>costly memory access</a:t>
            </a:r>
          </a:p>
          <a:p>
            <a:pPr lvl="1"/>
            <a:r>
              <a:rPr lang="en-US" dirty="0" smtClean="0"/>
              <a:t>system updates (pointers, data-structures)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Copying cost</a:t>
            </a:r>
          </a:p>
          <a:p>
            <a:pPr lvl="1"/>
            <a:r>
              <a:rPr lang="en-US" dirty="0" smtClean="0"/>
              <a:t>each new packet admitted incurs a cost of 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[0,1)</a:t>
            </a:r>
          </a:p>
          <a:p>
            <a:pPr lvl="1"/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Objective:</a:t>
            </a:r>
          </a:p>
          <a:p>
            <a:pPr lvl="1"/>
            <a:r>
              <a:rPr lang="en-US" dirty="0" smtClean="0">
                <a:sym typeface="Symbol"/>
              </a:rPr>
              <a:t>maximize ( Throughput  –  Cost )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Observations:</a:t>
            </a:r>
          </a:p>
          <a:p>
            <a:pPr lvl="1"/>
            <a:r>
              <a:rPr lang="en-US" dirty="0" smtClean="0">
                <a:sym typeface="Symbol"/>
              </a:rPr>
              <a:t>optimal offline solution never preempts: OPT</a:t>
            </a:r>
            <a:r>
              <a:rPr lang="el-GR" sz="2800" i="1" baseline="-25000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 = (1-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)</a:t>
            </a:r>
            <a:r>
              <a:rPr lang="en-US" dirty="0" err="1" smtClean="0">
                <a:sym typeface="Symbol"/>
              </a:rPr>
              <a:t>OPT</a:t>
            </a:r>
            <a:r>
              <a:rPr lang="en-US" sz="2800" i="1" baseline="-25000" dirty="0" err="1" smtClean="0">
                <a:sym typeface="Symbol"/>
              </a:rPr>
              <a:t>no</a:t>
            </a:r>
            <a:r>
              <a:rPr lang="en-US" sz="2800" i="1" baseline="-25000" dirty="0" smtClean="0">
                <a:sym typeface="Symbol"/>
              </a:rPr>
              <a:t>-cost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62000" y="1650642"/>
            <a:ext cx="7391400" cy="1143000"/>
          </a:xfrm>
          <a:prstGeom prst="roundRect">
            <a:avLst/>
          </a:prstGeom>
          <a:solidFill>
            <a:schemeClr val="tx2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</a:t>
            </a:r>
            <a:r>
              <a:rPr lang="en-US" i="1" dirty="0" smtClean="0"/>
              <a:t>PQ</a:t>
            </a:r>
            <a:r>
              <a:rPr lang="el-GR" baseline="-25000" dirty="0" smtClean="0">
                <a:sym typeface="Symbol"/>
              </a:rPr>
              <a:t>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Preemption rule (</a:t>
            </a:r>
            <a:r>
              <a:rPr lang="en-US" i="1" dirty="0" smtClean="0"/>
              <a:t>p </a:t>
            </a:r>
            <a:r>
              <a:rPr lang="en-US" dirty="0" smtClean="0"/>
              <a:t>arriving,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B</a:t>
            </a:r>
            <a:r>
              <a:rPr lang="en-US" dirty="0" smtClean="0"/>
              <a:t> last in buffer – has max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dirty="0" smtClean="0"/>
              <a:t>):</a:t>
            </a:r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i="1" dirty="0" smtClean="0"/>
              <a:t>r(p)</a:t>
            </a:r>
            <a:r>
              <a:rPr lang="en-US" dirty="0" smtClean="0"/>
              <a:t> &lt;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(</a:t>
            </a:r>
            <a:r>
              <a:rPr lang="en-US" i="1" dirty="0" err="1" smtClean="0"/>
              <a:t>p</a:t>
            </a:r>
            <a:r>
              <a:rPr lang="en-US" i="1" baseline="-25000" dirty="0" err="1" smtClean="0">
                <a:latin typeface="+mj-lt"/>
                <a:ea typeface="+mj-ea"/>
                <a:cs typeface="+mj-cs"/>
              </a:rPr>
              <a:t>B</a:t>
            </a:r>
            <a:r>
              <a:rPr lang="en-US" i="1" dirty="0" smtClean="0"/>
              <a:t>)</a:t>
            </a:r>
            <a:r>
              <a:rPr lang="en-US" dirty="0" smtClean="0"/>
              <a:t> / 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/>
              <a:t>,  drop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B</a:t>
            </a:r>
            <a:r>
              <a:rPr lang="en-US" dirty="0" smtClean="0"/>
              <a:t> and accept </a:t>
            </a:r>
            <a:r>
              <a:rPr lang="en-US" i="1" dirty="0" smtClean="0"/>
              <a:t>p</a:t>
            </a:r>
          </a:p>
          <a:p>
            <a:pPr lvl="1">
              <a:buNone/>
            </a:pPr>
            <a:r>
              <a:rPr lang="en-US" dirty="0" smtClean="0"/>
              <a:t>	else drop </a:t>
            </a:r>
            <a:r>
              <a:rPr lang="en-US" i="1" dirty="0" smtClean="0"/>
              <a:t>p</a:t>
            </a:r>
          </a:p>
          <a:p>
            <a:endParaRPr lang="en-US" sz="600" dirty="0" smtClean="0">
              <a:sym typeface="Symbol"/>
            </a:endParaRPr>
          </a:p>
          <a:p>
            <a:r>
              <a:rPr lang="el-GR" dirty="0" smtClean="0">
                <a:sym typeface="Symbol"/>
              </a:rPr>
              <a:t> </a:t>
            </a:r>
            <a:r>
              <a:rPr lang="en-US" dirty="0" smtClean="0">
                <a:sym typeface="Symbol"/>
              </a:rPr>
              <a:t>=1:</a:t>
            </a:r>
          </a:p>
          <a:p>
            <a:pPr lvl="1"/>
            <a:r>
              <a:rPr lang="en-US" i="1" dirty="0" smtClean="0"/>
              <a:t>PQ</a:t>
            </a:r>
            <a:r>
              <a:rPr lang="el-GR" baseline="-25000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  regular preemptive PQ</a:t>
            </a:r>
          </a:p>
          <a:p>
            <a:r>
              <a:rPr lang="el-GR" dirty="0" smtClean="0">
                <a:sym typeface="Symbol"/>
              </a:rPr>
              <a:t> </a:t>
            </a:r>
            <a:r>
              <a:rPr lang="en-US" dirty="0" smtClean="0">
                <a:sym typeface="Symbol"/>
              </a:rPr>
              <a:t>=:</a:t>
            </a:r>
          </a:p>
          <a:p>
            <a:pPr lvl="1"/>
            <a:r>
              <a:rPr lang="en-US" i="1" dirty="0" smtClean="0"/>
              <a:t>PQ</a:t>
            </a:r>
            <a:r>
              <a:rPr lang="el-GR" baseline="-25000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  non-preemptive PQ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62000" y="1650642"/>
            <a:ext cx="7391400" cy="1143000"/>
          </a:xfrm>
          <a:prstGeom prst="roundRect">
            <a:avLst/>
          </a:prstGeom>
          <a:solidFill>
            <a:schemeClr val="tx2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</a:t>
            </a:r>
            <a:r>
              <a:rPr lang="en-US" i="1" dirty="0" smtClean="0"/>
              <a:t>PQ</a:t>
            </a:r>
            <a:r>
              <a:rPr lang="el-GR" baseline="-25000" dirty="0" smtClean="0">
                <a:sym typeface="Symbol"/>
              </a:rPr>
              <a:t>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Preemption rule (</a:t>
            </a:r>
            <a:r>
              <a:rPr lang="en-US" i="1" dirty="0" smtClean="0"/>
              <a:t>p </a:t>
            </a:r>
            <a:r>
              <a:rPr lang="en-US" dirty="0" smtClean="0"/>
              <a:t>arriving,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B</a:t>
            </a:r>
            <a:r>
              <a:rPr lang="en-US" dirty="0" smtClean="0"/>
              <a:t> last in buffer – has max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dirty="0" smtClean="0"/>
              <a:t>):</a:t>
            </a:r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i="1" dirty="0" smtClean="0"/>
              <a:t>r(p)</a:t>
            </a:r>
            <a:r>
              <a:rPr lang="en-US" dirty="0" smtClean="0"/>
              <a:t> &lt;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(</a:t>
            </a:r>
            <a:r>
              <a:rPr lang="en-US" i="1" dirty="0" err="1" smtClean="0"/>
              <a:t>p</a:t>
            </a:r>
            <a:r>
              <a:rPr lang="en-US" i="1" baseline="-25000" dirty="0" err="1" smtClean="0">
                <a:latin typeface="+mj-lt"/>
                <a:ea typeface="+mj-ea"/>
                <a:cs typeface="+mj-cs"/>
              </a:rPr>
              <a:t>B</a:t>
            </a:r>
            <a:r>
              <a:rPr lang="en-US" i="1" dirty="0" smtClean="0"/>
              <a:t>)</a:t>
            </a:r>
            <a:r>
              <a:rPr lang="en-US" dirty="0" smtClean="0"/>
              <a:t> / 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/>
              <a:t>,  drop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B</a:t>
            </a:r>
            <a:r>
              <a:rPr lang="en-US" dirty="0" smtClean="0"/>
              <a:t> and accept </a:t>
            </a:r>
            <a:r>
              <a:rPr lang="en-US" i="1" dirty="0" smtClean="0"/>
              <a:t>p</a:t>
            </a:r>
          </a:p>
          <a:p>
            <a:pPr lvl="1">
              <a:buNone/>
            </a:pPr>
            <a:r>
              <a:rPr lang="en-US" dirty="0" smtClean="0"/>
              <a:t>	else drop </a:t>
            </a:r>
            <a:r>
              <a:rPr lang="en-US" i="1" dirty="0" smtClean="0"/>
              <a:t>p</a:t>
            </a:r>
          </a:p>
          <a:p>
            <a:endParaRPr lang="en-US" sz="6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Competitive ratio:  </a:t>
            </a:r>
            <a:r>
              <a:rPr lang="en-US" i="1" dirty="0" smtClean="0">
                <a:sym typeface="Symbol"/>
              </a:rPr>
              <a:t>f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,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,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)</a:t>
            </a: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sz="32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What is the best 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?</a:t>
            </a:r>
          </a:p>
          <a:p>
            <a:pPr lvl="1"/>
            <a:r>
              <a:rPr lang="en-US" dirty="0" smtClean="0">
                <a:sym typeface="Symbol"/>
              </a:rPr>
              <a:t>for each value of 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and 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:</a:t>
            </a:r>
          </a:p>
          <a:p>
            <a:pPr lvl="2"/>
            <a:r>
              <a:rPr lang="en-US" i="1" dirty="0" err="1" smtClean="0">
                <a:sym typeface="Symbol"/>
              </a:rPr>
              <a:t>g</a:t>
            </a:r>
            <a:r>
              <a:rPr lang="en-US" sz="2000" i="1" baseline="-25000" dirty="0" err="1" smtClean="0">
                <a:sym typeface="Symbol"/>
              </a:rPr>
              <a:t>k</a:t>
            </a:r>
            <a:r>
              <a:rPr lang="en-US" sz="2000" i="1" baseline="-25000" dirty="0" smtClean="0">
                <a:sym typeface="Symbol"/>
              </a:rPr>
              <a:t>,</a:t>
            </a:r>
            <a:r>
              <a:rPr lang="el-GR" sz="2000" i="1" baseline="-25000" dirty="0" smtClean="0">
                <a:sym typeface="Symbol"/>
              </a:rPr>
              <a:t></a:t>
            </a:r>
            <a:r>
              <a:rPr lang="el-GR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(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) =</a:t>
            </a:r>
            <a:r>
              <a:rPr lang="en-US" i="1" dirty="0" smtClean="0">
                <a:sym typeface="Symbol"/>
              </a:rPr>
              <a:t>f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,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,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)</a:t>
            </a:r>
          </a:p>
          <a:p>
            <a:pPr lvl="1"/>
            <a:r>
              <a:rPr lang="en-US" dirty="0" smtClean="0">
                <a:sym typeface="Symbol"/>
              </a:rPr>
              <a:t>minimized for some </a:t>
            </a:r>
            <a:r>
              <a:rPr lang="el-GR" dirty="0" smtClean="0">
                <a:sym typeface="Symbol"/>
              </a:rPr>
              <a:t>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,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)</a:t>
            </a:r>
          </a:p>
          <a:p>
            <a:pPr lvl="1"/>
            <a:r>
              <a:rPr lang="en-US" dirty="0" smtClean="0">
                <a:sym typeface="Symbol"/>
              </a:rPr>
              <a:t>Knowing 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helps… (here, k=100)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" name="Picture 2" descr="C:\Documents and Settings\user\My Documents\Academic\My Talks\2011-INFOCOM@israeli-networking-seminar\alpha-beta-competitive-rat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9106" y="2971800"/>
            <a:ext cx="4468694" cy="3352800"/>
          </a:xfrm>
          <a:prstGeom prst="rect">
            <a:avLst/>
          </a:prstGeom>
          <a:noFill/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3449320"/>
          <a:ext cx="3429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1- </a:t>
                      </a:r>
                      <a:r>
                        <a:rPr lang="el-GR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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) (1 + log</a:t>
                      </a:r>
                      <a:r>
                        <a:rPr lang="el-GR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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/(</a:t>
                      </a:r>
                      <a:r>
                        <a:rPr lang="el-GR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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-1)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(k/2)  + log</a:t>
                      </a:r>
                      <a:r>
                        <a:rPr lang="el-GR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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(k))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1- </a:t>
                      </a:r>
                      <a:r>
                        <a:rPr lang="el-GR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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 log</a:t>
                      </a:r>
                      <a:r>
                        <a:rPr lang="el-GR" b="0" baseline="-25000" dirty="0" smtClean="0">
                          <a:solidFill>
                            <a:schemeClr val="tx1"/>
                          </a:solidFill>
                          <a:sym typeface="Symbol"/>
                        </a:rPr>
                        <a:t>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sym typeface="Symbol"/>
                        </a:rPr>
                        <a:t>(k)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Single PPE (C=1), increasing copying cost </a:t>
            </a:r>
            <a:r>
              <a:rPr lang="el-GR" dirty="0" smtClean="0">
                <a:sym typeface="Symbol"/>
              </a:rPr>
              <a:t></a:t>
            </a:r>
            <a:r>
              <a:rPr lang="en-US" dirty="0" smtClean="0">
                <a:sym typeface="Symbol"/>
              </a:rPr>
              <a:t>{0.1,0.4}</a:t>
            </a:r>
          </a:p>
          <a:p>
            <a:pPr lvl="1"/>
            <a:r>
              <a:rPr lang="en-US" dirty="0" smtClean="0"/>
              <a:t>MMPP Traffic (ON-OFF </a:t>
            </a:r>
            <a:r>
              <a:rPr lang="en-US" dirty="0" err="1" smtClean="0"/>
              <a:t>bursty</a:t>
            </a:r>
            <a:r>
              <a:rPr lang="en-US" dirty="0" smtClean="0"/>
              <a:t>), </a:t>
            </a:r>
            <a:r>
              <a:rPr lang="en-US" dirty="0" smtClean="0">
                <a:sym typeface="Symbol"/>
              </a:rPr>
              <a:t>increasing pass-load</a:t>
            </a:r>
          </a:p>
          <a:p>
            <a:pPr lvl="1"/>
            <a:endParaRPr lang="en-US" dirty="0" smtClean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sz="4400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Best algorithm changes</a:t>
            </a:r>
          </a:p>
          <a:p>
            <a:r>
              <a:rPr lang="en-US" dirty="0" smtClean="0">
                <a:sym typeface="Symbol"/>
              </a:rPr>
              <a:t>Performance much better than worst-case guarantee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171" name="Picture 3" descr="C:\Documents and Settings\user\My Documents\Academic\My Talks\2011-INFOCOM@israeli-networking-seminar\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23435"/>
            <a:ext cx="4585156" cy="3240240"/>
          </a:xfrm>
          <a:prstGeom prst="rect">
            <a:avLst/>
          </a:prstGeom>
          <a:noFill/>
        </p:spPr>
      </p:pic>
      <p:pic>
        <p:nvPicPr>
          <p:cNvPr id="7172" name="Picture 4" descr="C:\Documents and Settings\user\My Documents\Academic\My Talks\2011-INFOCOM@israeli-networking-seminar\a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0649" y="2323435"/>
            <a:ext cx="4585156" cy="324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for multi-pass NP architectures</a:t>
            </a:r>
          </a:p>
          <a:p>
            <a:r>
              <a:rPr lang="en-US" dirty="0" smtClean="0"/>
              <a:t>Competitive algorithms &amp; lower bounds</a:t>
            </a:r>
          </a:p>
          <a:p>
            <a:pPr lvl="1"/>
            <a:r>
              <a:rPr lang="en-US" dirty="0" smtClean="0"/>
              <a:t>FIFO vs. PQ</a:t>
            </a:r>
          </a:p>
          <a:p>
            <a:pPr lvl="1"/>
            <a:r>
              <a:rPr lang="en-US" dirty="0" smtClean="0"/>
              <a:t>preemptive vs. non-preemptive</a:t>
            </a:r>
          </a:p>
          <a:p>
            <a:pPr lvl="1"/>
            <a:r>
              <a:rPr lang="en-US" dirty="0" smtClean="0"/>
              <a:t>effect of copying cost</a:t>
            </a:r>
          </a:p>
          <a:p>
            <a:r>
              <a:rPr lang="en-US" dirty="0" smtClean="0"/>
              <a:t>Simulations:</a:t>
            </a:r>
          </a:p>
          <a:p>
            <a:pPr lvl="1"/>
            <a:r>
              <a:rPr lang="en-US" dirty="0" smtClean="0"/>
              <a:t>algorithmic insight is sound</a:t>
            </a:r>
          </a:p>
          <a:p>
            <a:pPr lvl="1"/>
            <a:r>
              <a:rPr lang="en-US" dirty="0" smtClean="0"/>
              <a:t>perform better than worst-case guarantee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Many open questions…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Questions?</a:t>
            </a:r>
            <a:endParaRPr lang="en-US" i="1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Network Processors (NPs)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Modern routers use network processors for almost everything</a:t>
            </a:r>
          </a:p>
          <a:p>
            <a:pPr lvl="1"/>
            <a:r>
              <a:rPr lang="en-US" dirty="0" smtClean="0"/>
              <a:t>Forwarding</a:t>
            </a:r>
          </a:p>
          <a:p>
            <a:pPr lvl="1"/>
            <a:r>
              <a:rPr lang="en-US" dirty="0" smtClean="0"/>
              <a:t>Classification</a:t>
            </a:r>
          </a:p>
          <a:p>
            <a:pPr lvl="1"/>
            <a:r>
              <a:rPr lang="en-US" dirty="0" smtClean="0"/>
              <a:t>DPI</a:t>
            </a:r>
          </a:p>
          <a:p>
            <a:pPr lvl="1"/>
            <a:r>
              <a:rPr lang="en-US" dirty="0" smtClean="0"/>
              <a:t>Firewalling</a:t>
            </a:r>
          </a:p>
          <a:p>
            <a:pPr lvl="1"/>
            <a:r>
              <a:rPr lang="en-US" dirty="0" smtClean="0"/>
              <a:t>Traffic engineering</a:t>
            </a:r>
          </a:p>
          <a:p>
            <a:r>
              <a:rPr lang="en-US" dirty="0" smtClean="0"/>
              <a:t>Homogeneous tasks and homogeneous traffic</a:t>
            </a:r>
          </a:p>
          <a:p>
            <a:pPr lvl="1"/>
            <a:r>
              <a:rPr lang="en-US" dirty="0" smtClean="0"/>
              <a:t>Classical NP architectures do pretty well</a:t>
            </a:r>
          </a:p>
          <a:p>
            <a:r>
              <a:rPr lang="en-US" dirty="0" smtClean="0"/>
              <a:t>Increasing heterogeneous demands</a:t>
            </a:r>
          </a:p>
          <a:p>
            <a:pPr lvl="1"/>
            <a:r>
              <a:rPr lang="en-US" dirty="0" smtClean="0"/>
              <a:t>Tasks include: VPN encryption, LZS decompression, advanced </a:t>
            </a:r>
            <a:r>
              <a:rPr lang="en-US" dirty="0" err="1" smtClean="0"/>
              <a:t>QoS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Classical NP architectures become sluggish</a:t>
            </a:r>
          </a:p>
          <a:p>
            <a:r>
              <a:rPr lang="en-US" dirty="0" smtClean="0"/>
              <a:t>What are “classical NP architectures”?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4116" y="2208726"/>
            <a:ext cx="2553771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NPs’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Pipelined</a:t>
            </a:r>
          </a:p>
          <a:p>
            <a:pPr lvl="1"/>
            <a:r>
              <a:rPr lang="en-US" dirty="0" smtClean="0"/>
              <a:t>each processor (PPE) performs its task in sequence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main handicaps</a:t>
            </a:r>
            <a:r>
              <a:rPr lang="en-US" dirty="0" smtClean="0"/>
              <a:t>:  hard to extend, synchronous, packet header copy</a:t>
            </a:r>
          </a:p>
          <a:p>
            <a:r>
              <a:rPr lang="en-US" smtClean="0"/>
              <a:t>Parallel/multi-core</a:t>
            </a:r>
            <a:endParaRPr lang="en-US" dirty="0" smtClean="0"/>
          </a:p>
          <a:p>
            <a:pPr lvl="1"/>
            <a:r>
              <a:rPr lang="en-US" dirty="0" smtClean="0"/>
              <a:t>each processor (PPE) performs all tasks until all completed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main handicap</a:t>
            </a:r>
            <a:r>
              <a:rPr lang="en-US" dirty="0" smtClean="0"/>
              <a:t>:  run-to-completion</a:t>
            </a:r>
          </a:p>
          <a:p>
            <a:r>
              <a:rPr lang="en-US" dirty="0" smtClean="0"/>
              <a:t>Hybrid: pipeline + parallel</a:t>
            </a:r>
          </a:p>
          <a:p>
            <a:r>
              <a:rPr lang="en-US" dirty="0" smtClean="0"/>
              <a:t>Multi-pass</a:t>
            </a:r>
          </a:p>
          <a:p>
            <a:pPr lvl="1"/>
            <a:r>
              <a:rPr lang="en-US" dirty="0" smtClean="0"/>
              <a:t>(control!) packets recycled into the queue after each processing cycle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main benefits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easily extendable, asynchronous</a:t>
            </a:r>
          </a:p>
          <a:p>
            <a:pPr lvl="2"/>
            <a:r>
              <a:rPr lang="en-US" dirty="0" smtClean="0"/>
              <a:t>no run-to-completion (heavy-hitters do not starve light-hitters)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14735" y="1676400"/>
            <a:ext cx="20244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E.g., </a:t>
            </a:r>
            <a:r>
              <a:rPr lang="en-US" sz="1600" dirty="0" err="1" smtClean="0"/>
              <a:t>Xelerated</a:t>
            </a:r>
            <a:r>
              <a:rPr lang="en-US" sz="1600" dirty="0" smtClean="0"/>
              <a:t> X11 NP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47190" y="2735204"/>
            <a:ext cx="2192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E.g., </a:t>
            </a:r>
            <a:r>
              <a:rPr lang="en-US" sz="1600" dirty="0" err="1" smtClean="0"/>
              <a:t>Cavium</a:t>
            </a:r>
            <a:r>
              <a:rPr lang="en-US" sz="1600" dirty="0" smtClean="0"/>
              <a:t> CN68XX NP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8400" y="4207688"/>
            <a:ext cx="26521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E.g., CISCO </a:t>
            </a:r>
            <a:r>
              <a:rPr lang="en-US" sz="1600" dirty="0" err="1" smtClean="0"/>
              <a:t>QuantumFlow</a:t>
            </a:r>
            <a:r>
              <a:rPr lang="en-US" sz="1600" dirty="0" smtClean="0"/>
              <a:t> NP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53491" y="3839567"/>
            <a:ext cx="1885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E.g., </a:t>
            </a:r>
            <a:r>
              <a:rPr lang="en-US" sz="1600" dirty="0" err="1" smtClean="0"/>
              <a:t>EZChip</a:t>
            </a:r>
            <a:r>
              <a:rPr lang="en-US" sz="1600" dirty="0" smtClean="0"/>
              <a:t> NP-4 NP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Model &amp;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Abstracting a multi-pass architecture</a:t>
            </a:r>
          </a:p>
          <a:p>
            <a:r>
              <a:rPr lang="en-US" dirty="0" smtClean="0"/>
              <a:t>SM: scheduler module</a:t>
            </a:r>
          </a:p>
          <a:p>
            <a:pPr lvl="1"/>
            <a:r>
              <a:rPr lang="en-US" dirty="0" smtClean="0"/>
              <a:t>Buffer management policy</a:t>
            </a:r>
          </a:p>
          <a:p>
            <a:pPr lvl="2"/>
            <a:r>
              <a:rPr lang="en-US" dirty="0" smtClean="0"/>
              <a:t>Overflows!!!</a:t>
            </a:r>
          </a:p>
          <a:p>
            <a:pPr lvl="1"/>
            <a:r>
              <a:rPr lang="en-US" dirty="0" smtClean="0"/>
              <a:t>Assignment of packets to PPEs</a:t>
            </a:r>
          </a:p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Maximize ( throughput )</a:t>
            </a:r>
          </a:p>
          <a:p>
            <a:r>
              <a:rPr lang="en-US" dirty="0" smtClean="0"/>
              <a:t>Multi-core: </a:t>
            </a:r>
            <a:r>
              <a:rPr lang="en-US" i="1" dirty="0" smtClean="0"/>
              <a:t>C</a:t>
            </a:r>
            <a:r>
              <a:rPr lang="en-US" dirty="0" smtClean="0"/>
              <a:t> PPEs</a:t>
            </a:r>
          </a:p>
          <a:p>
            <a:pPr lvl="1"/>
            <a:r>
              <a:rPr lang="en-US" dirty="0" smtClean="0"/>
              <a:t>In this talk: focus on C=1</a:t>
            </a:r>
          </a:p>
          <a:p>
            <a:r>
              <a:rPr lang="en-US" dirty="0" smtClean="0"/>
              <a:t>Competitive approach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-competitive:  </a:t>
            </a:r>
            <a:r>
              <a:rPr lang="en-US" dirty="0" smtClean="0"/>
              <a:t>for any input sequence </a:t>
            </a:r>
            <a:r>
              <a:rPr lang="el-GR" i="1" dirty="0" smtClean="0"/>
              <a:t>σ</a:t>
            </a:r>
            <a:r>
              <a:rPr lang="en-US" dirty="0" smtClean="0"/>
              <a:t>,  </a:t>
            </a:r>
            <a:r>
              <a:rPr lang="en-US" i="1" dirty="0" smtClean="0"/>
              <a:t>A(</a:t>
            </a:r>
            <a:r>
              <a:rPr lang="el-GR" i="1" dirty="0" smtClean="0"/>
              <a:t>σ</a:t>
            </a:r>
            <a:r>
              <a:rPr lang="en-US" i="1" dirty="0" smtClean="0"/>
              <a:t>) ≥ OPT(</a:t>
            </a:r>
            <a:r>
              <a:rPr lang="el-GR" i="1" dirty="0" smtClean="0"/>
              <a:t>σ</a:t>
            </a:r>
            <a:r>
              <a:rPr lang="en-US" i="1" dirty="0" smtClean="0"/>
              <a:t>) / c</a:t>
            </a:r>
          </a:p>
          <a:p>
            <a:pPr lvl="1"/>
            <a:r>
              <a:rPr lang="en-US" dirty="0" smtClean="0"/>
              <a:t>arbitrary arrival sequences (adversarial…)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" name="Picture 3" descr="C:\Documents and Settings\user\My Documents\Academic\My Talks\2011-INFOCOM@israeli-networking-seminar\archite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8626" y="2055403"/>
            <a:ext cx="4102812" cy="30499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Assumptions &amp;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Homogeneous packets</a:t>
            </a:r>
          </a:p>
          <a:p>
            <a:pPr lvl="1"/>
            <a:r>
              <a:rPr lang="en-US" dirty="0" smtClean="0"/>
              <a:t>unit-value</a:t>
            </a:r>
          </a:p>
          <a:p>
            <a:pPr lvl="1"/>
            <a:r>
              <a:rPr lang="en-US" dirty="0" smtClean="0"/>
              <a:t>unit-size</a:t>
            </a:r>
          </a:p>
          <a:p>
            <a:pPr lvl="1"/>
            <a:r>
              <a:rPr lang="en-US" dirty="0" smtClean="0"/>
              <a:t>buffer capacity: </a:t>
            </a:r>
            <a:r>
              <a:rPr lang="en-US" i="1" dirty="0" smtClean="0"/>
              <a:t>B</a:t>
            </a:r>
            <a:r>
              <a:rPr lang="en-US" dirty="0" smtClean="0"/>
              <a:t> packets</a:t>
            </a:r>
          </a:p>
          <a:p>
            <a:r>
              <a:rPr lang="en-US" dirty="0" smtClean="0"/>
              <a:t>Slotted time</a:t>
            </a:r>
          </a:p>
          <a:p>
            <a:r>
              <a:rPr lang="en-US" i="1" dirty="0" smtClean="0"/>
              <a:t>r(p)</a:t>
            </a:r>
            <a:r>
              <a:rPr lang="en-US" dirty="0" smtClean="0"/>
              <a:t>: packet </a:t>
            </a:r>
            <a:r>
              <a:rPr lang="en-US" i="1" dirty="0" err="1" smtClean="0"/>
              <a:t>p</a:t>
            </a:r>
            <a:r>
              <a:rPr lang="en-US" dirty="0" err="1" smtClean="0"/>
              <a:t>’s</a:t>
            </a:r>
            <a:r>
              <a:rPr lang="en-US" i="1" dirty="0" smtClean="0"/>
              <a:t> </a:t>
            </a:r>
            <a:r>
              <a:rPr lang="en-US" dirty="0" smtClean="0"/>
              <a:t>required passes</a:t>
            </a:r>
            <a:endParaRPr lang="en-US" i="1" dirty="0" smtClean="0"/>
          </a:p>
          <a:p>
            <a:pPr lvl="1"/>
            <a:r>
              <a:rPr lang="en-US" dirty="0" smtClean="0"/>
              <a:t>known upon packet arrival</a:t>
            </a:r>
          </a:p>
          <a:p>
            <a:pPr lvl="1"/>
            <a:r>
              <a:rPr lang="en-US" dirty="0" smtClean="0"/>
              <a:t>max required passes: </a:t>
            </a:r>
            <a:r>
              <a:rPr lang="en-US" i="1" dirty="0" smtClean="0"/>
              <a:t>k</a:t>
            </a:r>
          </a:p>
          <a:p>
            <a:pPr lvl="2"/>
            <a:r>
              <a:rPr lang="en-US" dirty="0" smtClean="0"/>
              <a:t>need not be known in advance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residual passes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If </a:t>
            </a:r>
            <a:r>
              <a:rPr lang="en-US" i="1" dirty="0" smtClean="0"/>
              <a:t>p </a:t>
            </a:r>
            <a:r>
              <a:rPr lang="en-US" dirty="0" smtClean="0"/>
              <a:t>is processed at </a:t>
            </a:r>
            <a:r>
              <a:rPr lang="en-US" i="1" dirty="0" smtClean="0"/>
              <a:t>t</a:t>
            </a:r>
            <a:r>
              <a:rPr lang="en-US" dirty="0" smtClean="0"/>
              <a:t>,</a:t>
            </a:r>
          </a:p>
          <a:p>
            <a:pPr lvl="2">
              <a:buNone/>
            </a:pPr>
            <a:r>
              <a:rPr lang="en-US" dirty="0" smtClean="0"/>
              <a:t>	then</a:t>
            </a:r>
            <a:r>
              <a:rPr lang="en-US" i="1" dirty="0" smtClean="0"/>
              <a:t> r</a:t>
            </a:r>
            <a:r>
              <a:rPr lang="en-US" i="1" baseline="-25000" dirty="0" smtClean="0"/>
              <a:t>t+1</a:t>
            </a:r>
            <a:r>
              <a:rPr lang="en-US" i="1" dirty="0" smtClean="0"/>
              <a:t>(p) =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(p)</a:t>
            </a:r>
            <a:r>
              <a:rPr lang="en-US" dirty="0" smtClean="0"/>
              <a:t>-1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3" descr="C:\Documents and Settings\user\My Documents\Academic\My Talks\2011-INFOCOM@israeli-networking-seminar\archite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8626" y="2055403"/>
            <a:ext cx="4102812" cy="30499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5586358" y="5410200"/>
            <a:ext cx="914400" cy="533400"/>
          </a:xfrm>
          <a:prstGeom prst="rect">
            <a:avLst/>
          </a:prstGeom>
          <a:solidFill>
            <a:schemeClr val="accent6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PPE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Assumptions &amp;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Homogeneous packets</a:t>
            </a:r>
          </a:p>
          <a:p>
            <a:pPr lvl="1"/>
            <a:r>
              <a:rPr lang="en-US" dirty="0" smtClean="0"/>
              <a:t>unit-value</a:t>
            </a:r>
          </a:p>
          <a:p>
            <a:pPr lvl="1"/>
            <a:r>
              <a:rPr lang="en-US" dirty="0" smtClean="0"/>
              <a:t>unit-size</a:t>
            </a:r>
          </a:p>
          <a:p>
            <a:pPr lvl="1"/>
            <a:r>
              <a:rPr lang="en-US" dirty="0" smtClean="0"/>
              <a:t>buffer capacity: </a:t>
            </a:r>
            <a:r>
              <a:rPr lang="en-US" i="1" dirty="0" smtClean="0"/>
              <a:t>B</a:t>
            </a:r>
            <a:r>
              <a:rPr lang="en-US" dirty="0" smtClean="0"/>
              <a:t> packets</a:t>
            </a:r>
          </a:p>
          <a:p>
            <a:r>
              <a:rPr lang="en-US" dirty="0" smtClean="0"/>
              <a:t>Slotted time</a:t>
            </a:r>
          </a:p>
          <a:p>
            <a:r>
              <a:rPr lang="en-US" i="1" dirty="0" smtClean="0"/>
              <a:t>r(p)</a:t>
            </a:r>
            <a:r>
              <a:rPr lang="en-US" dirty="0" smtClean="0"/>
              <a:t>: packet </a:t>
            </a:r>
            <a:r>
              <a:rPr lang="en-US" i="1" dirty="0" err="1" smtClean="0"/>
              <a:t>p</a:t>
            </a:r>
            <a:r>
              <a:rPr lang="en-US" dirty="0" err="1" smtClean="0"/>
              <a:t>’s</a:t>
            </a:r>
            <a:r>
              <a:rPr lang="en-US" i="1" dirty="0" smtClean="0"/>
              <a:t> </a:t>
            </a:r>
            <a:r>
              <a:rPr lang="en-US" dirty="0" smtClean="0"/>
              <a:t>required passes</a:t>
            </a:r>
            <a:endParaRPr lang="en-US" i="1" dirty="0" smtClean="0"/>
          </a:p>
          <a:p>
            <a:pPr lvl="1"/>
            <a:r>
              <a:rPr lang="en-US" dirty="0" smtClean="0"/>
              <a:t>known upon packet arrival</a:t>
            </a:r>
          </a:p>
          <a:p>
            <a:pPr lvl="1"/>
            <a:r>
              <a:rPr lang="en-US" dirty="0" smtClean="0"/>
              <a:t>max required passes: </a:t>
            </a:r>
            <a:r>
              <a:rPr lang="en-US" i="1" dirty="0" smtClean="0"/>
              <a:t>k</a:t>
            </a:r>
          </a:p>
          <a:p>
            <a:pPr lvl="2"/>
            <a:r>
              <a:rPr lang="en-US" dirty="0" smtClean="0"/>
              <a:t>need not be known in advance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residual passes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If </a:t>
            </a:r>
            <a:r>
              <a:rPr lang="en-US" i="1" dirty="0" smtClean="0"/>
              <a:t>p </a:t>
            </a:r>
            <a:r>
              <a:rPr lang="en-US" dirty="0" smtClean="0"/>
              <a:t>is processed at </a:t>
            </a:r>
            <a:r>
              <a:rPr lang="en-US" i="1" dirty="0" smtClean="0"/>
              <a:t>t</a:t>
            </a:r>
            <a:r>
              <a:rPr lang="en-US" dirty="0" smtClean="0"/>
              <a:t>,</a:t>
            </a:r>
          </a:p>
          <a:p>
            <a:pPr lvl="2">
              <a:buNone/>
            </a:pPr>
            <a:r>
              <a:rPr lang="en-US" dirty="0" smtClean="0"/>
              <a:t>	then</a:t>
            </a:r>
            <a:r>
              <a:rPr lang="en-US" i="1" dirty="0" smtClean="0"/>
              <a:t> r</a:t>
            </a:r>
            <a:r>
              <a:rPr lang="en-US" i="1" baseline="-25000" dirty="0" smtClean="0"/>
              <a:t>t+1</a:t>
            </a:r>
            <a:r>
              <a:rPr lang="en-US" i="1" dirty="0" smtClean="0"/>
              <a:t>(p) =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(p)</a:t>
            </a:r>
            <a:r>
              <a:rPr lang="en-US" dirty="0" smtClean="0"/>
              <a:t>-1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814958" y="2983605"/>
            <a:ext cx="457200" cy="1905000"/>
            <a:chOff x="6019800" y="2057400"/>
            <a:chExt cx="457200" cy="1752600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5143500" y="2933700"/>
              <a:ext cx="1752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5600700" y="2933700"/>
              <a:ext cx="1752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019800" y="3810000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5814958" y="46600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14958" y="44314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14958" y="42028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14958" y="39742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14958" y="37456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14958" y="35170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14958" y="5676363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14958" y="28312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72400" y="5406809"/>
            <a:ext cx="914400" cy="533400"/>
          </a:xfrm>
          <a:prstGeom prst="rect">
            <a:avLst/>
          </a:prstGeom>
          <a:solidFill>
            <a:schemeClr val="accent6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PPE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8001000" y="2980214"/>
            <a:ext cx="457200" cy="1905000"/>
            <a:chOff x="6019800" y="2057400"/>
            <a:chExt cx="457200" cy="1752600"/>
          </a:xfrm>
        </p:grpSpPr>
        <p:cxnSp>
          <p:nvCxnSpPr>
            <p:cNvPr id="28" name="Straight Connector 27"/>
            <p:cNvCxnSpPr/>
            <p:nvPr/>
          </p:nvCxnSpPr>
          <p:spPr>
            <a:xfrm rot="5400000">
              <a:off x="5143500" y="2933700"/>
              <a:ext cx="1752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5600700" y="2933700"/>
              <a:ext cx="1752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019800" y="3810000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/>
          <p:cNvSpPr/>
          <p:nvPr/>
        </p:nvSpPr>
        <p:spPr>
          <a:xfrm>
            <a:off x="8001000" y="46566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001000" y="44280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001000" y="41994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001000" y="39708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001000" y="37422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001000" y="35136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001000" y="5672972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001000" y="28278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001000" y="3285014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600" y="1540270"/>
            <a:ext cx="2475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PQ</a:t>
            </a:r>
          </a:p>
          <a:p>
            <a:pPr algn="ctr"/>
            <a:r>
              <a:rPr lang="en-US" sz="1600" dirty="0" smtClean="0"/>
              <a:t>(less work = </a:t>
            </a:r>
            <a:r>
              <a:rPr lang="en-US" sz="1600" dirty="0" smtClean="0">
                <a:sym typeface="Wingdings" pitchFamily="2" charset="2"/>
              </a:rPr>
              <a:t>higher priority)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7828410" y="1544219"/>
            <a:ext cx="744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FIFO</a:t>
            </a:r>
            <a:endParaRPr lang="en-US" sz="2400" dirty="0"/>
          </a:p>
        </p:txBody>
      </p:sp>
      <p:sp>
        <p:nvSpPr>
          <p:cNvPr id="42" name="Rectangle 41"/>
          <p:cNvSpPr/>
          <p:nvPr/>
        </p:nvSpPr>
        <p:spPr>
          <a:xfrm>
            <a:off x="5814958" y="4660005"/>
            <a:ext cx="457200" cy="228600"/>
          </a:xfrm>
          <a:prstGeom prst="rect">
            <a:avLst/>
          </a:prstGeom>
          <a:solidFill>
            <a:schemeClr val="accent1">
              <a:alpha val="3700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3.79278E-7 L 0.00139 0.149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26 -0.09389 -0.10451 -0.18755 -0.11128 -0.26642 C -0.11806 -0.34528 -0.05955 -0.4475 -0.04097 -0.47271 C -0.0224 -0.49792 -0.00677 -0.42738 0 -0.41836 " pathEditMode="relative" ptsTypes="aaaA">
                                      <p:cBhvr>
                                        <p:cTn id="20" dur="2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26 -0.09389 -0.10451 -0.18755 -0.11128 -0.26642 C -0.11806 -0.34528 -0.05955 -0.4475 -0.04097 -0.47271 C -0.0224 -0.49792 -0.00677 -0.42738 0 -0.41836 " pathEditMode="relative" ptsTypes="aaaA">
                                      <p:cBhvr>
                                        <p:cTn id="22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93 L 0.00139 0.2680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3.79278E-7 L 0.00139 0.149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26 -0.09389 -0.10451 -0.18755 -0.11128 -0.26642 C -0.11806 -0.34528 -0.05955 -0.4475 -0.04097 -0.47271 C -0.0224 -0.49792 -0.00677 -0.42738 0 -0.41836 " pathEditMode="relative" ptsTypes="aaaA">
                                      <p:cBhvr>
                                        <p:cTn id="55" dur="20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26 -0.09389 -0.10451 -0.18755 -0.11128 -0.26642 C -0.11806 -0.34528 -0.05955 -0.4475 -0.04097 -0.47271 C -0.0224 -0.49792 -0.00677 -0.42738 0 -0.41836 " pathEditMode="relative" ptsTypes="aaaA">
                                      <p:cBhvr>
                                        <p:cTn id="57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93 L 0.00139 0.0682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7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7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8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8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8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8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4" grpId="0" uiExpand="1" build="allAtOnce" animBg="1"/>
      <p:bldP spid="24" grpId="1" uiExpand="1" build="allAtOnce" animBg="1"/>
      <p:bldP spid="24" grpId="2" build="allAtOnce" animBg="1"/>
      <p:bldP spid="25" grpId="0" animBg="1"/>
      <p:bldP spid="25" grpId="1" animBg="1"/>
      <p:bldP spid="25" grpId="2" animBg="1"/>
      <p:bldP spid="31" grpId="0" animBg="1"/>
      <p:bldP spid="31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build="allAtOnce" animBg="1"/>
      <p:bldP spid="37" grpId="1" uiExpand="1" build="allAtOnce" animBg="1"/>
      <p:bldP spid="37" grpId="2" build="allAtOnce" animBg="1"/>
      <p:bldP spid="38" grpId="0" animBg="1"/>
      <p:bldP spid="38" grpId="1" animBg="1"/>
      <p:bldP spid="38" grpId="2" animBg="1"/>
      <p:bldP spid="39" grpId="0" animBg="1"/>
      <p:bldP spid="39" grpId="1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Focus and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Assignment: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Work conserving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no slacking off</a:t>
            </a:r>
          </a:p>
          <a:p>
            <a:r>
              <a:rPr lang="en-US" dirty="0" smtClean="0">
                <a:sym typeface="Wingdings" pitchFamily="2" charset="2"/>
              </a:rPr>
              <a:t>Buffer Management :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Greedy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never drop if there’s still room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Assignment of packets to PPEs: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Priority </a:t>
            </a:r>
            <a:r>
              <a:rPr lang="en-US" dirty="0" err="1" smtClean="0"/>
              <a:t>Queueing</a:t>
            </a:r>
            <a:r>
              <a:rPr lang="en-US" dirty="0" smtClean="0"/>
              <a:t> (PQ)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Buffer Management: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preemptive vs. non-preemptive</a:t>
            </a:r>
          </a:p>
          <a:p>
            <a:r>
              <a:rPr lang="en-US" dirty="0" smtClean="0">
                <a:sym typeface="Wingdings" pitchFamily="2" charset="2"/>
              </a:rPr>
              <a:t>Implementation cost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preemption has its cost (e.g., copying)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2004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3733800"/>
            <a:ext cx="3429000" cy="2209800"/>
          </a:xfrm>
          <a:prstGeom prst="rect">
            <a:avLst/>
          </a:prstGeom>
          <a:solidFill>
            <a:srgbClr val="FF0000">
              <a:alpha val="2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Competitive Algorithms</a:t>
            </a:r>
          </a:p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&amp;</a:t>
            </a:r>
          </a:p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Lower Bounds</a:t>
            </a:r>
          </a:p>
          <a:p>
            <a:pPr algn="ctr"/>
            <a:endParaRPr lang="en-US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(and simulations)</a:t>
            </a:r>
            <a:endParaRPr lang="en-US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for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FIFO lower bound</a:t>
            </a:r>
          </a:p>
          <a:p>
            <a:pPr lvl="1"/>
            <a:r>
              <a:rPr lang="en-US" dirty="0" smtClean="0"/>
              <a:t>simple traffic pattern: competitive ratio is </a:t>
            </a:r>
            <a:r>
              <a:rPr lang="en-US" dirty="0" smtClean="0">
                <a:sym typeface="Symbol"/>
              </a:rPr>
              <a:t>(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PQ lower bound</a:t>
            </a:r>
          </a:p>
          <a:p>
            <a:pPr lvl="1"/>
            <a:r>
              <a:rPr lang="en-US" dirty="0" smtClean="0">
                <a:sym typeface="Symbol"/>
              </a:rPr>
              <a:t>(much) more involved</a:t>
            </a:r>
          </a:p>
          <a:p>
            <a:pPr lvl="1"/>
            <a:r>
              <a:rPr lang="en-US" dirty="0" smtClean="0">
                <a:sym typeface="Symbol"/>
              </a:rPr>
              <a:t>also (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)</a:t>
            </a: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Can preemption help?</a:t>
            </a:r>
          </a:p>
          <a:p>
            <a:pPr lvl="1"/>
            <a:r>
              <a:rPr lang="en-US" dirty="0" smtClean="0"/>
              <a:t>it doesn’t help OPT…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33800" y="1143000"/>
            <a:ext cx="54109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(OR, how bad can non-preemption be when buffer overflows?)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1200" y="3962400"/>
            <a:ext cx="5791200" cy="990600"/>
          </a:xfrm>
          <a:prstGeom prst="rect">
            <a:avLst/>
          </a:prstGeom>
          <a:solidFill>
            <a:srgbClr val="FF0000">
              <a:alpha val="2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Matching </a:t>
            </a:r>
            <a:r>
              <a:rPr lang="en-US" sz="2400" dirty="0" smtClean="0">
                <a:solidFill>
                  <a:schemeClr val="tx1"/>
                </a:solidFill>
                <a:sym typeface="Symbol"/>
              </a:rPr>
              <a:t>O(</a:t>
            </a:r>
            <a:r>
              <a:rPr lang="en-US" sz="2400" i="1" dirty="0" smtClean="0">
                <a:solidFill>
                  <a:schemeClr val="tx1"/>
                </a:solidFill>
                <a:sym typeface="Symbol"/>
              </a:rPr>
              <a:t>k</a:t>
            </a:r>
            <a:r>
              <a:rPr lang="en-US" sz="2400" dirty="0" smtClean="0">
                <a:solidFill>
                  <a:schemeClr val="tx1"/>
                </a:solidFill>
                <a:sym typeface="Symbol"/>
              </a:rPr>
              <a:t>) upper bounds for both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0" y="1600200"/>
            <a:ext cx="7391400" cy="1143000"/>
          </a:xfrm>
          <a:prstGeom prst="roundRect">
            <a:avLst/>
          </a:prstGeom>
          <a:solidFill>
            <a:schemeClr val="tx2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Preempt?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Preemption rule (</a:t>
            </a:r>
            <a:r>
              <a:rPr lang="en-US" i="1" dirty="0" smtClean="0"/>
              <a:t>p </a:t>
            </a:r>
            <a:r>
              <a:rPr lang="en-US" dirty="0" smtClean="0"/>
              <a:t>arriving,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max</a:t>
            </a:r>
            <a:r>
              <a:rPr lang="en-US" dirty="0" smtClean="0"/>
              <a:t> in the buffer has max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dirty="0" smtClean="0"/>
              <a:t>):</a:t>
            </a:r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i="1" dirty="0" smtClean="0"/>
              <a:t>r(p)</a:t>
            </a:r>
            <a:r>
              <a:rPr lang="en-US" dirty="0" smtClean="0"/>
              <a:t> &lt;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(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)</a:t>
            </a:r>
            <a:r>
              <a:rPr lang="en-US" dirty="0" smtClean="0"/>
              <a:t>,  drop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max</a:t>
            </a:r>
            <a:r>
              <a:rPr lang="en-US" dirty="0" smtClean="0"/>
              <a:t> and accept </a:t>
            </a:r>
            <a:r>
              <a:rPr lang="en-US" i="1" dirty="0" smtClean="0"/>
              <a:t>p</a:t>
            </a:r>
          </a:p>
          <a:p>
            <a:pPr lvl="1">
              <a:buNone/>
            </a:pPr>
            <a:r>
              <a:rPr lang="en-US" dirty="0" smtClean="0"/>
              <a:t>	else drop </a:t>
            </a:r>
            <a:r>
              <a:rPr lang="en-US" i="1" dirty="0" smtClean="0"/>
              <a:t>p</a:t>
            </a:r>
          </a:p>
          <a:p>
            <a:endParaRPr lang="en-US" dirty="0" smtClean="0"/>
          </a:p>
          <a:p>
            <a:r>
              <a:rPr lang="en-US" dirty="0" smtClean="0"/>
              <a:t>Preemption + PQ = Optimal</a:t>
            </a:r>
          </a:p>
          <a:p>
            <a:pPr lvl="1"/>
            <a:r>
              <a:rPr lang="en-US" dirty="0" smtClean="0"/>
              <a:t>PQ can serve as a benchmark for optimality</a:t>
            </a:r>
          </a:p>
          <a:p>
            <a:pPr lvl="2"/>
            <a:r>
              <a:rPr lang="en-US" dirty="0" smtClean="0"/>
              <a:t>very useful (stay tuned…)</a:t>
            </a:r>
          </a:p>
          <a:p>
            <a:r>
              <a:rPr lang="en-US" dirty="0" smtClean="0"/>
              <a:t>Preemption + FIFO?</a:t>
            </a:r>
          </a:p>
          <a:p>
            <a:pPr lvl="1"/>
            <a:r>
              <a:rPr lang="en-US" dirty="0" smtClean="0"/>
              <a:t>not optimal: </a:t>
            </a:r>
            <a:r>
              <a:rPr lang="en-US" dirty="0" smtClean="0">
                <a:sym typeface="Symbol"/>
              </a:rPr>
              <a:t>(log </a:t>
            </a:r>
            <a:r>
              <a:rPr lang="en-US" i="1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) lower bound</a:t>
            </a:r>
          </a:p>
          <a:p>
            <a:pPr lvl="1"/>
            <a:r>
              <a:rPr lang="en-US" dirty="0" err="1" smtClean="0">
                <a:sym typeface="Symbol"/>
              </a:rPr>
              <a:t>sublinear</a:t>
            </a:r>
            <a:r>
              <a:rPr lang="en-US" dirty="0" smtClean="0">
                <a:sym typeface="Symbol"/>
              </a:rPr>
              <a:t>(k) upper bound: still open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Israeli Networking Day               March 31st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Providing Performance Guarantees in Multipass Network Processors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846</Words>
  <Application>Microsoft Office PowerPoint</Application>
  <PresentationFormat>On-screen Show (4:3)</PresentationFormat>
  <Paragraphs>244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Providing Performance Guarantees in Multipass Network Processors</vt:lpstr>
      <vt:lpstr>Intro to Network Processors (NPs)</vt:lpstr>
      <vt:lpstr>NPs’ Architectures</vt:lpstr>
      <vt:lpstr>Network Model &amp; Methodology</vt:lpstr>
      <vt:lpstr>Further Assumptions &amp; Notation</vt:lpstr>
      <vt:lpstr>Further Assumptions &amp; Notation</vt:lpstr>
      <vt:lpstr>Our Focus and Results</vt:lpstr>
      <vt:lpstr>A Case for Preemption</vt:lpstr>
      <vt:lpstr>What If We Preempt?</vt:lpstr>
      <vt:lpstr>Are Preemptions Free?</vt:lpstr>
      <vt:lpstr>Algorithm PQ</vt:lpstr>
      <vt:lpstr>Algorithm PQ</vt:lpstr>
      <vt:lpstr>Simulation Results</vt:lpstr>
      <vt:lpstr>Summing Up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Kirill Kogan (kkogan)</dc:creator>
  <cp:lastModifiedBy>LENOVO USER</cp:lastModifiedBy>
  <cp:revision>143</cp:revision>
  <dcterms:created xsi:type="dcterms:W3CDTF">2006-08-16T00:00:00Z</dcterms:created>
  <dcterms:modified xsi:type="dcterms:W3CDTF">2011-06-21T10:56:06Z</dcterms:modified>
</cp:coreProperties>
</file>